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67" r:id="rId3"/>
    <p:sldId id="269" r:id="rId4"/>
    <p:sldId id="270" r:id="rId5"/>
    <p:sldId id="271" r:id="rId6"/>
    <p:sldId id="272" r:id="rId7"/>
    <p:sldId id="273" r:id="rId8"/>
    <p:sldId id="274" r:id="rId9"/>
    <p:sldId id="275" r:id="rId10"/>
    <p:sldId id="276"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846"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2C80B2-943E-429D-B1D8-6BC1455411D6}" type="datetimeFigureOut">
              <a:rPr lang="en-AU" smtClean="0"/>
              <a:pPr/>
              <a:t>9/09/2013</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E3C5EF-3B28-497A-82C4-052640489846}" type="slidenum">
              <a:rPr lang="en-AU" smtClean="0"/>
              <a:pPr/>
              <a:t>‹#›</a:t>
            </a:fld>
            <a:endParaRPr lang="en-A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AU" dirty="0" smtClean="0"/>
              <a:t>To</a:t>
            </a:r>
            <a:r>
              <a:rPr lang="en-AU" baseline="0" dirty="0" smtClean="0"/>
              <a:t> provide citizens with information on what is our role being citizen for a country, provide information on decision that are taken by our leaders and why it is Important for citizen to engage with their leaders and to hold their leaders accountable for their decisions. </a:t>
            </a:r>
          </a:p>
          <a:p>
            <a:pPr>
              <a:buFontTx/>
              <a:buNone/>
            </a:pPr>
            <a:endParaRPr lang="en-AU" baseline="0" dirty="0" smtClean="0"/>
          </a:p>
          <a:p>
            <a:pPr>
              <a:buFontTx/>
              <a:buChar char="-"/>
            </a:pPr>
            <a:r>
              <a:rPr lang="en-AU" baseline="0" dirty="0" smtClean="0"/>
              <a:t>To bring this presentation to an end I would like to emphasis that Leadership Vanuatu is a new organisation formed by very senior, dedicated, professional, knowledgeable and full time workers, who were alumni for the EPLD and CSC that feels we have a role to engage with our leaders and citizens for the betterment of our small island state, Vanuatu for the public good of our nations. We therefore would like to invite feedback on this presentation and continuous dialogue on the development of this leadership organisation.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10</a:t>
            </a:fld>
            <a:endParaRPr lang="en-A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11</a:t>
            </a:fld>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AU" dirty="0" smtClean="0"/>
              <a:t>1- What is Leadership Vanuatu </a:t>
            </a:r>
          </a:p>
          <a:p>
            <a:pPr>
              <a:buNone/>
            </a:pPr>
            <a:r>
              <a:rPr lang="en-AU" dirty="0" smtClean="0"/>
              <a:t>2- What is the challenges Leadership Vanuatu wants to contribute to solve</a:t>
            </a:r>
          </a:p>
          <a:p>
            <a:pPr>
              <a:buNone/>
            </a:pPr>
            <a:r>
              <a:rPr lang="en-AU" dirty="0" smtClean="0"/>
              <a:t>3- What is the change Leadership Vanuatu wants to see happen </a:t>
            </a:r>
          </a:p>
          <a:p>
            <a:pPr>
              <a:buNone/>
            </a:pPr>
            <a:r>
              <a:rPr lang="en-AU" dirty="0" smtClean="0"/>
              <a:t>4- who are the stakeholders Leadership Vanuatu needs to work with to create change?</a:t>
            </a:r>
          </a:p>
          <a:p>
            <a:pPr>
              <a:buNone/>
            </a:pPr>
            <a:r>
              <a:rPr lang="en-AU" dirty="0" smtClean="0"/>
              <a:t>5- What will be unique about Leadership Vanuatu? Or What will Leadership Vanuatu be doing that others aren’t already doing?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2</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These alumni (now around 10 people) have decided that it would be beneficial to develop their network and established a leadership development initiative in Vanuatu. </a:t>
            </a:r>
            <a:endParaRPr lang="en-AU" sz="1200" kern="1200" dirty="0" smtClean="0">
              <a:solidFill>
                <a:schemeClr val="tx1"/>
              </a:solidFill>
              <a:latin typeface="+mn-lt"/>
              <a:ea typeface="+mn-ea"/>
              <a:cs typeface="+mn-cs"/>
            </a:endParaRPr>
          </a:p>
          <a:p>
            <a:endParaRPr lang="en-AU" dirty="0" smtClean="0"/>
          </a:p>
          <a:p>
            <a:r>
              <a:rPr lang="en-AU" dirty="0" smtClean="0"/>
              <a:t>Emerging Pacific Leaders Dialogue is a</a:t>
            </a:r>
            <a:r>
              <a:rPr lang="en-AU" baseline="0" dirty="0" smtClean="0"/>
              <a:t> </a:t>
            </a:r>
            <a:r>
              <a:rPr lang="en-AU" dirty="0" smtClean="0"/>
              <a:t>National and Regional event</a:t>
            </a:r>
            <a:r>
              <a:rPr lang="en-AU" baseline="0" dirty="0" smtClean="0"/>
              <a:t> aim is to strengthen the capacity of the region’s future leaders to manage challenges collaboratively, positively and creatively. The vision for the Emerging Pacific Leaders’ Dialogue came from a group of Commonwealth Study Tour Conference Alumni who saw the need for an innovative and experiential leadership development program in the Pacific.  </a:t>
            </a:r>
          </a:p>
          <a:p>
            <a:endParaRPr lang="en-AU" baseline="0" dirty="0" smtClean="0"/>
          </a:p>
          <a:p>
            <a:r>
              <a:rPr lang="en-AU" baseline="0" dirty="0" smtClean="0"/>
              <a:t>LV Alumni attended a Leadership workshop organised by Leadership Fiji, where it brought together Leadership Fiji, Leadership Samoa, Leadership PNG Regional to share their experiences in running the Leadership Organisation.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3</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Vanuatu where:</a:t>
            </a:r>
          </a:p>
          <a:p>
            <a:r>
              <a:rPr lang="en-US" sz="1200" dirty="0" smtClean="0"/>
              <a:t>Leaders</a:t>
            </a:r>
            <a:r>
              <a:rPr lang="en-US" sz="1200" baseline="0" dirty="0" smtClean="0"/>
              <a:t> at all level- </a:t>
            </a:r>
            <a:r>
              <a:rPr lang="en-US" sz="1200" dirty="0" smtClean="0"/>
              <a:t> (depending on what level they are exercising leadership at)</a:t>
            </a:r>
            <a:endParaRPr lang="en-AU" dirty="0" smtClean="0"/>
          </a:p>
          <a:p>
            <a:pPr lvl="0"/>
            <a:r>
              <a:rPr lang="en-US" dirty="0" smtClean="0"/>
              <a:t>- Leaders seek and </a:t>
            </a:r>
            <a:r>
              <a:rPr lang="en-US" dirty="0" err="1" smtClean="0"/>
              <a:t>utilise</a:t>
            </a:r>
            <a:r>
              <a:rPr lang="en-US" dirty="0" smtClean="0"/>
              <a:t> the views and needs of all people that they represent</a:t>
            </a:r>
            <a:endParaRPr lang="en-AU" dirty="0" smtClean="0"/>
          </a:p>
          <a:p>
            <a:pPr lvl="0"/>
            <a:r>
              <a:rPr lang="en-US" dirty="0" smtClean="0"/>
              <a:t>- Leaders are accountable for the decisions they make </a:t>
            </a:r>
            <a:endParaRPr lang="en-AU" dirty="0" smtClean="0"/>
          </a:p>
          <a:p>
            <a:pPr lvl="0"/>
            <a:r>
              <a:rPr lang="en-US" dirty="0" smtClean="0"/>
              <a:t>- Leaders work for the greater good of their community, </a:t>
            </a:r>
            <a:r>
              <a:rPr lang="en-US" dirty="0" err="1" smtClean="0"/>
              <a:t>organisation</a:t>
            </a:r>
            <a:r>
              <a:rPr lang="en-US" dirty="0" smtClean="0"/>
              <a:t>, province or country (depending on what level they are exercising leadership at) and not for their own personal gain*.</a:t>
            </a:r>
            <a:endParaRPr lang="en-AU" dirty="0" smtClean="0"/>
          </a:p>
          <a:p>
            <a:pPr lvl="0"/>
            <a:r>
              <a:rPr lang="en-US" dirty="0" smtClean="0"/>
              <a:t>- Citizens take responsibility for their role in ensuring good leadership, are active in their engagement in decision making process and in holding leaders to account</a:t>
            </a:r>
            <a:endParaRPr lang="en-AU" dirty="0" smtClean="0"/>
          </a:p>
          <a:p>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4</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 Citizens take responsibility for their role in ensuring good leadership, are active in their engagement in decision making process and in holding leaders to account</a:t>
            </a:r>
            <a:endParaRPr lang="en-AU" dirty="0" smtClean="0"/>
          </a:p>
          <a:p>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LV will develop programs under 3 broad strategic objectives:</a:t>
            </a:r>
          </a:p>
          <a:p>
            <a:pPr lvl="0"/>
            <a:endParaRPr lang="en-US" u="sng" dirty="0" smtClean="0"/>
          </a:p>
          <a:p>
            <a:pPr lvl="0"/>
            <a:r>
              <a:rPr lang="en-US" u="sng" dirty="0" smtClean="0"/>
              <a:t>Leadership dialogue for change</a:t>
            </a:r>
            <a:r>
              <a:rPr lang="en-US" dirty="0" smtClean="0"/>
              <a:t>  - To create an enabling environment for good leadership through promoting regular, dynamic and inclusive leadership dialogue which identifies a common understanding of what good leadership is in Vanuatu, advocates for accountability mechanisms to be strengthened/put in place and provides a route for direct dialogue between leaders and citizens.  </a:t>
            </a:r>
            <a:endParaRPr lang="en-AU" dirty="0" smtClean="0"/>
          </a:p>
          <a:p>
            <a:pPr lvl="0"/>
            <a:r>
              <a:rPr lang="en-US" u="sng" dirty="0" smtClean="0"/>
              <a:t>Developing emergent leaders</a:t>
            </a:r>
            <a:r>
              <a:rPr lang="en-US" dirty="0" smtClean="0"/>
              <a:t> – To create a diverse, dynamic, high capacity next generation of leaders with sound leadership values and a commitment to accountability and transparency through identifying emerging leaders and supporting them in their development. </a:t>
            </a:r>
            <a:endParaRPr lang="en-AU" dirty="0" smtClean="0"/>
          </a:p>
          <a:p>
            <a:pPr lvl="0"/>
            <a:r>
              <a:rPr lang="en-US" u="sng" dirty="0" smtClean="0"/>
              <a:t>Building active citizens</a:t>
            </a:r>
            <a:r>
              <a:rPr lang="en-US" dirty="0" smtClean="0"/>
              <a:t> – To create informed citizens who actively participate in good governance, hold their leaders to account and demand transparency through provision of quality information and knowledge and opportunities for them to engage and communicate with each other and their leaders.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Create</a:t>
            </a:r>
            <a:r>
              <a:rPr lang="en-AU" baseline="0" dirty="0" smtClean="0"/>
              <a:t> a space for dialogue between leaders and citizens.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8</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Have a transparent and accountable process in place to identify emergent leaders and support them through</a:t>
            </a:r>
            <a:r>
              <a:rPr lang="en-AU" baseline="0" dirty="0" smtClean="0"/>
              <a:t> their leadership path. </a:t>
            </a:r>
            <a:r>
              <a:rPr lang="en-AU" dirty="0" smtClean="0"/>
              <a:t> </a:t>
            </a:r>
            <a:endParaRPr lang="en-AU" dirty="0"/>
          </a:p>
        </p:txBody>
      </p:sp>
      <p:sp>
        <p:nvSpPr>
          <p:cNvPr id="4" name="Slide Number Placeholder 3"/>
          <p:cNvSpPr>
            <a:spLocks noGrp="1"/>
          </p:cNvSpPr>
          <p:nvPr>
            <p:ph type="sldNum" sz="quarter" idx="10"/>
          </p:nvPr>
        </p:nvSpPr>
        <p:spPr/>
        <p:txBody>
          <a:bodyPr/>
          <a:lstStyle/>
          <a:p>
            <a:fld id="{ADE3C5EF-3B28-497A-82C4-052640489846}" type="slidenum">
              <a:rPr lang="en-AU" smtClean="0"/>
              <a:pPr/>
              <a:t>9</a:t>
            </a:fld>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AU" dirty="0" smtClean="0"/>
              <a:t>Leadership Vanuatu (LV)</a:t>
            </a:r>
            <a:endParaRPr lang="en-AU" dirty="0"/>
          </a:p>
        </p:txBody>
      </p:sp>
      <p:pic>
        <p:nvPicPr>
          <p:cNvPr id="1026" name="Picture 2" descr="C:\Users\Hilda\Desktop\2010-dialogue.jpg"/>
          <p:cNvPicPr>
            <a:picLocks noGrp="1" noChangeAspect="1" noChangeArrowheads="1"/>
          </p:cNvPicPr>
          <p:nvPr>
            <p:ph idx="1"/>
          </p:nvPr>
        </p:nvPicPr>
        <p:blipFill>
          <a:blip r:embed="rId3" cstate="print">
            <a:grayscl/>
          </a:blip>
          <a:srcRect/>
          <a:stretch>
            <a:fillRect/>
          </a:stretch>
        </p:blipFill>
        <p:spPr bwMode="auto">
          <a:xfrm>
            <a:off x="1828800" y="990600"/>
            <a:ext cx="5942462" cy="3981450"/>
          </a:xfrm>
          <a:prstGeom prst="rect">
            <a:avLst/>
          </a:prstGeom>
          <a:noFill/>
        </p:spPr>
      </p:pic>
      <p:sp>
        <p:nvSpPr>
          <p:cNvPr id="5" name="Title 1"/>
          <p:cNvSpPr txBox="1">
            <a:spLocks/>
          </p:cNvSpPr>
          <p:nvPr/>
        </p:nvSpPr>
        <p:spPr>
          <a:xfrm>
            <a:off x="685800" y="54102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smtClean="0">
                <a:ln>
                  <a:noFill/>
                </a:ln>
                <a:solidFill>
                  <a:schemeClr val="tx1"/>
                </a:solidFill>
                <a:effectLst/>
                <a:uLnTx/>
                <a:uFillTx/>
                <a:latin typeface="+mj-lt"/>
                <a:ea typeface="+mj-ea"/>
                <a:cs typeface="+mj-cs"/>
              </a:rPr>
              <a:t>Nelly Willy </a:t>
            </a:r>
          </a:p>
          <a:p>
            <a:pPr marL="0" marR="0" lvl="0" indent="0" algn="ctr" defTabSz="914400" rtl="0" eaLnBrk="1" fontAlgn="auto" latinLnBrk="0" hangingPunct="1">
              <a:lnSpc>
                <a:spcPct val="100000"/>
              </a:lnSpc>
              <a:spcBef>
                <a:spcPct val="0"/>
              </a:spcBef>
              <a:spcAft>
                <a:spcPts val="0"/>
              </a:spcAft>
              <a:buClrTx/>
              <a:buSzTx/>
              <a:buFontTx/>
              <a:buNone/>
              <a:tabLst/>
              <a:defRPr/>
            </a:pPr>
            <a:r>
              <a:rPr lang="en-AU" sz="4400" dirty="0" smtClean="0">
                <a:latin typeface="+mj-lt"/>
                <a:ea typeface="+mj-ea"/>
                <a:cs typeface="+mj-cs"/>
              </a:rPr>
              <a:t>Interim Director </a:t>
            </a:r>
            <a:endParaRPr kumimoji="0" lang="en-AU"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extBox 5"/>
          <p:cNvSpPr txBox="1"/>
          <p:nvPr/>
        </p:nvSpPr>
        <p:spPr>
          <a:xfrm>
            <a:off x="0" y="6488668"/>
            <a:ext cx="3200400" cy="276999"/>
          </a:xfrm>
          <a:prstGeom prst="rect">
            <a:avLst/>
          </a:prstGeom>
          <a:noFill/>
        </p:spPr>
        <p:txBody>
          <a:bodyPr wrap="square" rtlCol="0">
            <a:spAutoFit/>
          </a:bodyPr>
          <a:lstStyle/>
          <a:p>
            <a:r>
              <a:rPr lang="en-US" sz="1200" dirty="0" smtClean="0"/>
              <a:t>Photo Source- EPLD website </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OUR STRATEGIC OBJECTIVES Cont---</a:t>
            </a:r>
            <a:endParaRPr lang="en-AU" dirty="0"/>
          </a:p>
        </p:txBody>
      </p:sp>
      <p:sp>
        <p:nvSpPr>
          <p:cNvPr id="7" name="Oval 6"/>
          <p:cNvSpPr/>
          <p:nvPr/>
        </p:nvSpPr>
        <p:spPr>
          <a:xfrm>
            <a:off x="381000" y="1981200"/>
            <a:ext cx="2362200" cy="32004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3- </a:t>
            </a:r>
          </a:p>
          <a:p>
            <a:pPr algn="ctr"/>
            <a:r>
              <a:rPr lang="en-US" sz="2400" dirty="0" smtClean="0"/>
              <a:t>Building active citizens</a:t>
            </a:r>
            <a:endParaRPr lang="en-AU" sz="2400" dirty="0"/>
          </a:p>
        </p:txBody>
      </p:sp>
      <p:sp>
        <p:nvSpPr>
          <p:cNvPr id="8" name="Rectangle 7"/>
          <p:cNvSpPr/>
          <p:nvPr/>
        </p:nvSpPr>
        <p:spPr>
          <a:xfrm>
            <a:off x="4343400" y="2133600"/>
            <a:ext cx="4343400" cy="2819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create informed citizens who actively participate in good governance, hold their leaders to account and demand transparency through provision of quality information and knowledge and opportunities for them to engage and communicate with each other and their leaders. </a:t>
            </a:r>
            <a:endParaRPr lang="en-AU" dirty="0"/>
          </a:p>
        </p:txBody>
      </p:sp>
      <p:sp>
        <p:nvSpPr>
          <p:cNvPr id="9" name="Right Arrow 8"/>
          <p:cNvSpPr/>
          <p:nvPr/>
        </p:nvSpPr>
        <p:spPr>
          <a:xfrm>
            <a:off x="2819400" y="3352800"/>
            <a:ext cx="1295400" cy="6858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Thank You</a:t>
            </a:r>
            <a:endParaRPr lang="en-AU" dirty="0"/>
          </a:p>
        </p:txBody>
      </p:sp>
      <p:pic>
        <p:nvPicPr>
          <p:cNvPr id="3074" name="Picture 2" descr="C:\Users\Hilda\Desktop\6C2U8338.jpg"/>
          <p:cNvPicPr>
            <a:picLocks noGrp="1" noChangeAspect="1" noChangeArrowheads="1"/>
          </p:cNvPicPr>
          <p:nvPr>
            <p:ph idx="1"/>
          </p:nvPr>
        </p:nvPicPr>
        <p:blipFill>
          <a:blip r:embed="rId3" cstate="print">
            <a:grayscl/>
          </a:blip>
          <a:srcRect/>
          <a:stretch>
            <a:fillRect/>
          </a:stretch>
        </p:blipFill>
        <p:spPr bwMode="auto">
          <a:xfrm>
            <a:off x="1169020" y="1600200"/>
            <a:ext cx="6805959" cy="4525963"/>
          </a:xfrm>
          <a:prstGeom prst="rect">
            <a:avLst/>
          </a:prstGeom>
          <a:noFill/>
        </p:spPr>
      </p:pic>
      <p:sp>
        <p:nvSpPr>
          <p:cNvPr id="4" name="TextBox 3"/>
          <p:cNvSpPr txBox="1"/>
          <p:nvPr/>
        </p:nvSpPr>
        <p:spPr>
          <a:xfrm>
            <a:off x="4648200" y="5715000"/>
            <a:ext cx="3200400" cy="276999"/>
          </a:xfrm>
          <a:prstGeom prst="rect">
            <a:avLst/>
          </a:prstGeom>
          <a:noFill/>
        </p:spPr>
        <p:txBody>
          <a:bodyPr wrap="square" rtlCol="0">
            <a:spAutoFit/>
          </a:bodyPr>
          <a:lstStyle/>
          <a:p>
            <a:r>
              <a:rPr lang="en-US" sz="1200" dirty="0" smtClean="0">
                <a:solidFill>
                  <a:schemeClr val="bg1"/>
                </a:solidFill>
              </a:rPr>
              <a:t>Photo Source- EPLD website </a:t>
            </a:r>
            <a:endParaRPr lang="en-US" sz="12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4800" dirty="0" smtClean="0"/>
              <a:t>OVERVIEW</a:t>
            </a:r>
            <a:endParaRPr lang="en-AU" sz="4800" dirty="0"/>
          </a:p>
        </p:txBody>
      </p:sp>
      <p:sp>
        <p:nvSpPr>
          <p:cNvPr id="4" name="Text Placeholder 3"/>
          <p:cNvSpPr>
            <a:spLocks noGrp="1"/>
          </p:cNvSpPr>
          <p:nvPr>
            <p:ph type="body" sz="half" idx="2"/>
          </p:nvPr>
        </p:nvSpPr>
        <p:spPr>
          <a:xfrm>
            <a:off x="457200" y="1447800"/>
            <a:ext cx="3008313" cy="4691063"/>
          </a:xfrm>
        </p:spPr>
        <p:txBody>
          <a:bodyPr>
            <a:normAutofit/>
          </a:bodyPr>
          <a:lstStyle/>
          <a:p>
            <a:r>
              <a:rPr lang="en-AU" sz="2400" dirty="0" smtClean="0"/>
              <a:t>What is Leadership Vanuatu </a:t>
            </a:r>
          </a:p>
          <a:p>
            <a:endParaRPr lang="en-AU" sz="2400" dirty="0" smtClean="0"/>
          </a:p>
          <a:p>
            <a:r>
              <a:rPr lang="en-AU" sz="2400" dirty="0" smtClean="0"/>
              <a:t>Leadership Vanuatu Vision </a:t>
            </a:r>
          </a:p>
          <a:p>
            <a:endParaRPr lang="en-AU" sz="2400" dirty="0" smtClean="0"/>
          </a:p>
          <a:p>
            <a:r>
              <a:rPr lang="en-AU" sz="2400" dirty="0" smtClean="0"/>
              <a:t>Leadership Vanuatu Mission </a:t>
            </a:r>
          </a:p>
          <a:p>
            <a:endParaRPr lang="en-AU" sz="2400" dirty="0" smtClean="0"/>
          </a:p>
          <a:p>
            <a:r>
              <a:rPr lang="en-AU" sz="2400" dirty="0" smtClean="0"/>
              <a:t>Leadership Vanuatu Strategic Objectives </a:t>
            </a:r>
          </a:p>
          <a:p>
            <a:endParaRPr lang="en-AU" sz="2400" dirty="0" smtClean="0"/>
          </a:p>
        </p:txBody>
      </p:sp>
      <p:pic>
        <p:nvPicPr>
          <p:cNvPr id="2050" name="Picture 2" descr="C:\Users\Hilda\Desktop\6C2U8254.jpg"/>
          <p:cNvPicPr>
            <a:picLocks noGrp="1" noChangeAspect="1" noChangeArrowheads="1"/>
          </p:cNvPicPr>
          <p:nvPr>
            <p:ph idx="1"/>
          </p:nvPr>
        </p:nvPicPr>
        <p:blipFill>
          <a:blip r:embed="rId3" cstate="print">
            <a:grayscl/>
          </a:blip>
          <a:srcRect/>
          <a:stretch>
            <a:fillRect/>
          </a:stretch>
        </p:blipFill>
        <p:spPr bwMode="auto">
          <a:xfrm>
            <a:off x="3575050" y="1499949"/>
            <a:ext cx="5111750" cy="3399314"/>
          </a:xfrm>
          <a:prstGeom prst="rect">
            <a:avLst/>
          </a:prstGeom>
          <a:noFill/>
        </p:spPr>
      </p:pic>
      <p:sp>
        <p:nvSpPr>
          <p:cNvPr id="5" name="TextBox 4"/>
          <p:cNvSpPr txBox="1"/>
          <p:nvPr/>
        </p:nvSpPr>
        <p:spPr>
          <a:xfrm>
            <a:off x="5410200" y="4572000"/>
            <a:ext cx="3200400" cy="276999"/>
          </a:xfrm>
          <a:prstGeom prst="rect">
            <a:avLst/>
          </a:prstGeom>
          <a:noFill/>
        </p:spPr>
        <p:txBody>
          <a:bodyPr wrap="square" rtlCol="0">
            <a:spAutoFit/>
          </a:bodyPr>
          <a:lstStyle/>
          <a:p>
            <a:r>
              <a:rPr lang="en-US" sz="1200" dirty="0" smtClean="0">
                <a:solidFill>
                  <a:schemeClr val="bg1"/>
                </a:solidFill>
              </a:rPr>
              <a:t>Photo Source- EPLD website </a:t>
            </a:r>
            <a:endParaRPr lang="en-US" sz="12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1752600" y="1752600"/>
            <a:ext cx="5334000" cy="4724400"/>
          </a:xfrm>
        </p:spPr>
        <p:txBody>
          <a:bodyPr>
            <a:normAutofit/>
          </a:bodyPr>
          <a:lstStyle/>
          <a:p>
            <a:r>
              <a:rPr lang="en-AU" sz="3200" b="0" dirty="0" smtClean="0"/>
              <a:t>LV is a charitable Association created by  Ni Vanuatu alumni participants of various Pacific Leadership Dialogue (EPLD 2006-2010) and Commonwealth Study Conference (CSC) events </a:t>
            </a:r>
          </a:p>
          <a:p>
            <a:r>
              <a:rPr lang="en-AU" sz="3200" b="0" dirty="0" smtClean="0"/>
              <a:t>since 2007. </a:t>
            </a:r>
          </a:p>
          <a:p>
            <a:endParaRPr lang="en-AU" dirty="0"/>
          </a:p>
        </p:txBody>
      </p:sp>
      <p:pic>
        <p:nvPicPr>
          <p:cNvPr id="7" name="Content Placeholder 6" descr="http://www.epld2.com/teams/Jennifer%20Kalpokas-Doan.jpg"/>
          <p:cNvPicPr>
            <a:picLocks noGrp="1"/>
          </p:cNvPicPr>
          <p:nvPr>
            <p:ph sz="half" idx="2"/>
          </p:nvPr>
        </p:nvPicPr>
        <p:blipFill>
          <a:blip r:embed="rId3" cstate="print">
            <a:grayscl/>
          </a:blip>
          <a:srcRect/>
          <a:stretch>
            <a:fillRect/>
          </a:stretch>
        </p:blipFill>
        <p:spPr bwMode="auto">
          <a:xfrm>
            <a:off x="0" y="2590800"/>
            <a:ext cx="1371600" cy="1752600"/>
          </a:xfrm>
          <a:prstGeom prst="rect">
            <a:avLst/>
          </a:prstGeom>
          <a:noFill/>
          <a:ln w="9525">
            <a:noFill/>
            <a:miter lim="800000"/>
            <a:headEnd/>
            <a:tailEnd/>
          </a:ln>
        </p:spPr>
      </p:pic>
      <p:pic>
        <p:nvPicPr>
          <p:cNvPr id="8" name="Picture 7" descr="http://www.epld2.com/teams/lazarus%20kenny.jpg"/>
          <p:cNvPicPr/>
          <p:nvPr/>
        </p:nvPicPr>
        <p:blipFill>
          <a:blip r:embed="rId4" cstate="print">
            <a:grayscl/>
          </a:blip>
          <a:srcRect/>
          <a:stretch>
            <a:fillRect/>
          </a:stretch>
        </p:blipFill>
        <p:spPr bwMode="auto">
          <a:xfrm>
            <a:off x="0" y="1219200"/>
            <a:ext cx="1407478" cy="1415415"/>
          </a:xfrm>
          <a:prstGeom prst="rect">
            <a:avLst/>
          </a:prstGeom>
          <a:noFill/>
          <a:ln w="9525">
            <a:noFill/>
            <a:miter lim="800000"/>
            <a:headEnd/>
            <a:tailEnd/>
          </a:ln>
        </p:spPr>
      </p:pic>
      <p:pic>
        <p:nvPicPr>
          <p:cNvPr id="9" name="Picture 8" descr="http://www.epld2.com/teams/Samuel%20Seiragi.jpg"/>
          <p:cNvPicPr/>
          <p:nvPr/>
        </p:nvPicPr>
        <p:blipFill>
          <a:blip r:embed="rId5" cstate="print">
            <a:grayscl/>
          </a:blip>
          <a:srcRect/>
          <a:stretch>
            <a:fillRect/>
          </a:stretch>
        </p:blipFill>
        <p:spPr bwMode="auto">
          <a:xfrm>
            <a:off x="0" y="5638800"/>
            <a:ext cx="1447800" cy="1219200"/>
          </a:xfrm>
          <a:prstGeom prst="rect">
            <a:avLst/>
          </a:prstGeom>
          <a:noFill/>
          <a:ln w="9525">
            <a:noFill/>
            <a:miter lim="800000"/>
            <a:headEnd/>
            <a:tailEnd/>
          </a:ln>
        </p:spPr>
      </p:pic>
      <p:pic>
        <p:nvPicPr>
          <p:cNvPr id="10" name="Picture 9" descr="http://www.epld2.com/teams/Collin%20Tavi.jpg"/>
          <p:cNvPicPr/>
          <p:nvPr/>
        </p:nvPicPr>
        <p:blipFill>
          <a:blip r:embed="rId6" cstate="print">
            <a:grayscl/>
          </a:blip>
          <a:srcRect/>
          <a:stretch>
            <a:fillRect/>
          </a:stretch>
        </p:blipFill>
        <p:spPr bwMode="auto">
          <a:xfrm>
            <a:off x="0" y="4191001"/>
            <a:ext cx="1447799" cy="1447800"/>
          </a:xfrm>
          <a:prstGeom prst="rect">
            <a:avLst/>
          </a:prstGeom>
          <a:noFill/>
          <a:ln w="9525">
            <a:noFill/>
            <a:miter lim="800000"/>
            <a:headEnd/>
            <a:tailEnd/>
          </a:ln>
        </p:spPr>
      </p:pic>
      <p:pic>
        <p:nvPicPr>
          <p:cNvPr id="20" name="Content Placeholder 6" descr="http://www.epld2.com/teams/Jennifer%20Kalpokas-Doan.jpg"/>
          <p:cNvPicPr>
            <a:picLocks/>
          </p:cNvPicPr>
          <p:nvPr/>
        </p:nvPicPr>
        <p:blipFill>
          <a:blip r:embed="rId3" cstate="print">
            <a:grayscl/>
          </a:blip>
          <a:srcRect/>
          <a:stretch>
            <a:fillRect/>
          </a:stretch>
        </p:blipFill>
        <p:spPr bwMode="auto">
          <a:xfrm>
            <a:off x="7696201" y="2590800"/>
            <a:ext cx="1371600" cy="1752600"/>
          </a:xfrm>
          <a:prstGeom prst="rect">
            <a:avLst/>
          </a:prstGeom>
          <a:noFill/>
          <a:ln w="9525">
            <a:noFill/>
            <a:miter lim="800000"/>
            <a:headEnd/>
            <a:tailEnd/>
          </a:ln>
        </p:spPr>
      </p:pic>
      <p:pic>
        <p:nvPicPr>
          <p:cNvPr id="21" name="Picture 20" descr="http://www.epld2.com/teams/lazarus%20kenny.jpg"/>
          <p:cNvPicPr/>
          <p:nvPr/>
        </p:nvPicPr>
        <p:blipFill>
          <a:blip r:embed="rId4" cstate="print">
            <a:grayscl/>
          </a:blip>
          <a:srcRect/>
          <a:stretch>
            <a:fillRect/>
          </a:stretch>
        </p:blipFill>
        <p:spPr bwMode="auto">
          <a:xfrm>
            <a:off x="7696201" y="1219200"/>
            <a:ext cx="1407478" cy="1415415"/>
          </a:xfrm>
          <a:prstGeom prst="rect">
            <a:avLst/>
          </a:prstGeom>
          <a:noFill/>
          <a:ln w="9525">
            <a:noFill/>
            <a:miter lim="800000"/>
            <a:headEnd/>
            <a:tailEnd/>
          </a:ln>
        </p:spPr>
      </p:pic>
      <p:pic>
        <p:nvPicPr>
          <p:cNvPr id="22" name="Picture 21" descr="http://www.epld2.com/teams/Samuel%20Seiragi.jpg"/>
          <p:cNvPicPr/>
          <p:nvPr/>
        </p:nvPicPr>
        <p:blipFill>
          <a:blip r:embed="rId5" cstate="print">
            <a:grayscl/>
          </a:blip>
          <a:srcRect/>
          <a:stretch>
            <a:fillRect/>
          </a:stretch>
        </p:blipFill>
        <p:spPr bwMode="auto">
          <a:xfrm>
            <a:off x="7696201" y="5638800"/>
            <a:ext cx="1447800" cy="1219200"/>
          </a:xfrm>
          <a:prstGeom prst="rect">
            <a:avLst/>
          </a:prstGeom>
          <a:noFill/>
          <a:ln w="9525">
            <a:noFill/>
            <a:miter lim="800000"/>
            <a:headEnd/>
            <a:tailEnd/>
          </a:ln>
        </p:spPr>
      </p:pic>
      <p:pic>
        <p:nvPicPr>
          <p:cNvPr id="23" name="Picture 22" descr="http://www.epld2.com/teams/Collin%20Tavi.jpg"/>
          <p:cNvPicPr/>
          <p:nvPr/>
        </p:nvPicPr>
        <p:blipFill>
          <a:blip r:embed="rId6" cstate="print">
            <a:grayscl/>
          </a:blip>
          <a:srcRect/>
          <a:stretch>
            <a:fillRect/>
          </a:stretch>
        </p:blipFill>
        <p:spPr bwMode="auto">
          <a:xfrm>
            <a:off x="7696201" y="4191001"/>
            <a:ext cx="1447799" cy="1447800"/>
          </a:xfrm>
          <a:prstGeom prst="rect">
            <a:avLst/>
          </a:prstGeom>
          <a:noFill/>
          <a:ln w="9525">
            <a:noFill/>
            <a:miter lim="800000"/>
            <a:headEnd/>
            <a:tailEnd/>
          </a:ln>
        </p:spPr>
      </p:pic>
      <p:sp>
        <p:nvSpPr>
          <p:cNvPr id="2" name="Title 1"/>
          <p:cNvSpPr>
            <a:spLocks noGrp="1"/>
          </p:cNvSpPr>
          <p:nvPr>
            <p:ph type="title"/>
          </p:nvPr>
        </p:nvSpPr>
        <p:spPr>
          <a:xfrm>
            <a:off x="457200" y="274638"/>
            <a:ext cx="8229600" cy="868362"/>
          </a:xfrm>
        </p:spPr>
        <p:txBody>
          <a:bodyPr/>
          <a:lstStyle/>
          <a:p>
            <a:r>
              <a:rPr lang="en-AU" dirty="0" smtClean="0"/>
              <a:t>What is Leadership Vanuatu (LV)</a:t>
            </a:r>
            <a:endParaRPr lang="en-AU" dirty="0"/>
          </a:p>
        </p:txBody>
      </p:sp>
      <p:sp>
        <p:nvSpPr>
          <p:cNvPr id="12" name="TextBox 11"/>
          <p:cNvSpPr txBox="1"/>
          <p:nvPr/>
        </p:nvSpPr>
        <p:spPr>
          <a:xfrm>
            <a:off x="7086600" y="6629400"/>
            <a:ext cx="2057400" cy="276999"/>
          </a:xfrm>
          <a:prstGeom prst="rect">
            <a:avLst/>
          </a:prstGeom>
          <a:noFill/>
        </p:spPr>
        <p:txBody>
          <a:bodyPr wrap="square" rtlCol="0">
            <a:spAutoFit/>
          </a:bodyPr>
          <a:lstStyle/>
          <a:p>
            <a:r>
              <a:rPr lang="en-US" sz="1200" dirty="0" smtClean="0"/>
              <a:t>Photo Source- EPLD website </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dirty="0" smtClean="0"/>
              <a:t>OUR VISION</a:t>
            </a:r>
            <a:endParaRPr lang="en-AU" dirty="0"/>
          </a:p>
        </p:txBody>
      </p:sp>
      <p:sp>
        <p:nvSpPr>
          <p:cNvPr id="12" name="Rectangle 11"/>
          <p:cNvSpPr/>
          <p:nvPr/>
        </p:nvSpPr>
        <p:spPr>
          <a:xfrm>
            <a:off x="2971800" y="914400"/>
            <a:ext cx="3200400" cy="8382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t>LEADERS</a:t>
            </a:r>
            <a:r>
              <a:rPr lang="en-AU" dirty="0" smtClean="0"/>
              <a:t> </a:t>
            </a:r>
            <a:endParaRPr lang="en-AU" dirty="0"/>
          </a:p>
        </p:txBody>
      </p:sp>
      <p:sp>
        <p:nvSpPr>
          <p:cNvPr id="14" name="Down Arrow 13"/>
          <p:cNvSpPr/>
          <p:nvPr/>
        </p:nvSpPr>
        <p:spPr>
          <a:xfrm>
            <a:off x="3276600" y="19050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p>
        </p:txBody>
      </p:sp>
      <p:sp>
        <p:nvSpPr>
          <p:cNvPr id="15" name="Oval 14"/>
          <p:cNvSpPr/>
          <p:nvPr/>
        </p:nvSpPr>
        <p:spPr>
          <a:xfrm>
            <a:off x="304800" y="3581400"/>
            <a:ext cx="2362200" cy="24384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Seek and </a:t>
            </a:r>
            <a:r>
              <a:rPr lang="en-US" sz="1600" dirty="0" smtClean="0"/>
              <a:t>utilize </a:t>
            </a:r>
            <a:r>
              <a:rPr lang="en-US" sz="1600" dirty="0" smtClean="0"/>
              <a:t>the views and needs of all people that they represent</a:t>
            </a:r>
            <a:endParaRPr lang="en-AU" sz="1600" dirty="0"/>
          </a:p>
        </p:txBody>
      </p:sp>
      <p:sp>
        <p:nvSpPr>
          <p:cNvPr id="16" name="Oval 15"/>
          <p:cNvSpPr/>
          <p:nvPr/>
        </p:nvSpPr>
        <p:spPr>
          <a:xfrm>
            <a:off x="5638800" y="3352800"/>
            <a:ext cx="2895600" cy="30480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Work for the greater good of their community, organization, province or  country and not for their own personal gain.</a:t>
            </a:r>
            <a:endParaRPr lang="en-AU" sz="1600" dirty="0"/>
          </a:p>
        </p:txBody>
      </p:sp>
      <p:sp>
        <p:nvSpPr>
          <p:cNvPr id="17" name="Oval 16"/>
          <p:cNvSpPr/>
          <p:nvPr/>
        </p:nvSpPr>
        <p:spPr>
          <a:xfrm>
            <a:off x="2895600" y="3505200"/>
            <a:ext cx="2362200" cy="25908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Are accountable for the decisions they make</a:t>
            </a:r>
            <a:endParaRPr lang="en-AU" sz="1600" dirty="0"/>
          </a:p>
        </p:txBody>
      </p:sp>
      <p:sp>
        <p:nvSpPr>
          <p:cNvPr id="18" name="Down Arrow 17"/>
          <p:cNvSpPr/>
          <p:nvPr/>
        </p:nvSpPr>
        <p:spPr>
          <a:xfrm>
            <a:off x="6248400" y="18288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a:p>
        </p:txBody>
      </p:sp>
      <p:sp>
        <p:nvSpPr>
          <p:cNvPr id="19" name="Down Arrow 18"/>
          <p:cNvSpPr/>
          <p:nvPr/>
        </p:nvSpPr>
        <p:spPr>
          <a:xfrm>
            <a:off x="533400" y="19812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dirty="0" smtClean="0"/>
              <a:t>OUR VISION  Cont…</a:t>
            </a:r>
            <a:endParaRPr lang="en-AU" dirty="0"/>
          </a:p>
        </p:txBody>
      </p:sp>
      <p:sp>
        <p:nvSpPr>
          <p:cNvPr id="10" name="Rectangle 9"/>
          <p:cNvSpPr/>
          <p:nvPr/>
        </p:nvSpPr>
        <p:spPr>
          <a:xfrm>
            <a:off x="2819400" y="914400"/>
            <a:ext cx="3276600" cy="7620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800" dirty="0" smtClean="0"/>
              <a:t>CITIZENS </a:t>
            </a:r>
            <a:endParaRPr lang="en-AU" dirty="0"/>
          </a:p>
        </p:txBody>
      </p:sp>
      <p:sp>
        <p:nvSpPr>
          <p:cNvPr id="14" name="Down Arrow 13"/>
          <p:cNvSpPr/>
          <p:nvPr/>
        </p:nvSpPr>
        <p:spPr>
          <a:xfrm>
            <a:off x="3276600" y="19050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a:p>
        </p:txBody>
      </p:sp>
      <p:sp>
        <p:nvSpPr>
          <p:cNvPr id="15" name="Oval 14"/>
          <p:cNvSpPr/>
          <p:nvPr/>
        </p:nvSpPr>
        <p:spPr>
          <a:xfrm>
            <a:off x="457200" y="3581400"/>
            <a:ext cx="2362200" cy="24384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Responsibility for their role in </a:t>
            </a:r>
            <a:r>
              <a:rPr lang="en-US" sz="1600" dirty="0" smtClean="0"/>
              <a:t>ensuring</a:t>
            </a:r>
            <a:r>
              <a:rPr lang="en-US" sz="1600" dirty="0" smtClean="0"/>
              <a:t> good leadership</a:t>
            </a:r>
            <a:endParaRPr lang="en-AU" sz="1600" dirty="0"/>
          </a:p>
        </p:txBody>
      </p:sp>
      <p:sp>
        <p:nvSpPr>
          <p:cNvPr id="16" name="Oval 15"/>
          <p:cNvSpPr/>
          <p:nvPr/>
        </p:nvSpPr>
        <p:spPr>
          <a:xfrm>
            <a:off x="5410200" y="3581400"/>
            <a:ext cx="2286000" cy="25146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Holding leaders to account</a:t>
            </a:r>
            <a:endParaRPr lang="en-AU" sz="1600" dirty="0"/>
          </a:p>
        </p:txBody>
      </p:sp>
      <p:sp>
        <p:nvSpPr>
          <p:cNvPr id="17" name="Oval 16"/>
          <p:cNvSpPr/>
          <p:nvPr/>
        </p:nvSpPr>
        <p:spPr>
          <a:xfrm>
            <a:off x="2971800" y="3505200"/>
            <a:ext cx="2286000" cy="25908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Are active in their engagement in decision making process </a:t>
            </a:r>
            <a:endParaRPr lang="en-AU" sz="1600" dirty="0"/>
          </a:p>
        </p:txBody>
      </p:sp>
      <p:sp>
        <p:nvSpPr>
          <p:cNvPr id="18" name="Down Arrow 17"/>
          <p:cNvSpPr/>
          <p:nvPr/>
        </p:nvSpPr>
        <p:spPr>
          <a:xfrm>
            <a:off x="5562600" y="19812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a:p>
        </p:txBody>
      </p:sp>
      <p:sp>
        <p:nvSpPr>
          <p:cNvPr id="19" name="Down Arrow 18"/>
          <p:cNvSpPr/>
          <p:nvPr/>
        </p:nvSpPr>
        <p:spPr>
          <a:xfrm>
            <a:off x="838200" y="1981200"/>
            <a:ext cx="1600200" cy="1447800"/>
          </a:xfrm>
          <a:prstGeom prst="down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1752600" y="1752600"/>
            <a:ext cx="5334000" cy="4724400"/>
          </a:xfrm>
        </p:spPr>
        <p:txBody>
          <a:bodyPr>
            <a:normAutofit/>
          </a:bodyPr>
          <a:lstStyle/>
          <a:p>
            <a:r>
              <a:rPr lang="en-AU" sz="3200" b="0" dirty="0" smtClean="0"/>
              <a:t> </a:t>
            </a:r>
          </a:p>
          <a:p>
            <a:endParaRPr lang="en-AU" dirty="0"/>
          </a:p>
        </p:txBody>
      </p:sp>
      <p:pic>
        <p:nvPicPr>
          <p:cNvPr id="7" name="Content Placeholder 6" descr="http://www.epld2.com/teams/Jennifer%20Kalpokas-Doan.jpg"/>
          <p:cNvPicPr>
            <a:picLocks noGrp="1"/>
          </p:cNvPicPr>
          <p:nvPr>
            <p:ph sz="half" idx="2"/>
          </p:nvPr>
        </p:nvPicPr>
        <p:blipFill>
          <a:blip r:embed="rId3" cstate="print">
            <a:grayscl/>
          </a:blip>
          <a:srcRect/>
          <a:stretch>
            <a:fillRect/>
          </a:stretch>
        </p:blipFill>
        <p:spPr bwMode="auto">
          <a:xfrm>
            <a:off x="0" y="2590800"/>
            <a:ext cx="1371600" cy="1752600"/>
          </a:xfrm>
          <a:prstGeom prst="rect">
            <a:avLst/>
          </a:prstGeom>
          <a:noFill/>
          <a:ln w="9525">
            <a:noFill/>
            <a:miter lim="800000"/>
            <a:headEnd/>
            <a:tailEnd/>
          </a:ln>
        </p:spPr>
      </p:pic>
      <p:pic>
        <p:nvPicPr>
          <p:cNvPr id="8" name="Picture 7" descr="http://www.epld2.com/teams/lazarus%20kenny.jpg"/>
          <p:cNvPicPr/>
          <p:nvPr/>
        </p:nvPicPr>
        <p:blipFill>
          <a:blip r:embed="rId4" cstate="print">
            <a:grayscl/>
          </a:blip>
          <a:srcRect/>
          <a:stretch>
            <a:fillRect/>
          </a:stretch>
        </p:blipFill>
        <p:spPr bwMode="auto">
          <a:xfrm>
            <a:off x="0" y="1219200"/>
            <a:ext cx="1407478" cy="1415415"/>
          </a:xfrm>
          <a:prstGeom prst="rect">
            <a:avLst/>
          </a:prstGeom>
          <a:noFill/>
          <a:ln w="9525">
            <a:noFill/>
            <a:miter lim="800000"/>
            <a:headEnd/>
            <a:tailEnd/>
          </a:ln>
        </p:spPr>
      </p:pic>
      <p:pic>
        <p:nvPicPr>
          <p:cNvPr id="9" name="Picture 8" descr="http://www.epld2.com/teams/Samuel%20Seiragi.jpg"/>
          <p:cNvPicPr/>
          <p:nvPr/>
        </p:nvPicPr>
        <p:blipFill>
          <a:blip r:embed="rId5" cstate="print">
            <a:grayscl/>
          </a:blip>
          <a:srcRect/>
          <a:stretch>
            <a:fillRect/>
          </a:stretch>
        </p:blipFill>
        <p:spPr bwMode="auto">
          <a:xfrm>
            <a:off x="0" y="5638800"/>
            <a:ext cx="1447800" cy="1219200"/>
          </a:xfrm>
          <a:prstGeom prst="rect">
            <a:avLst/>
          </a:prstGeom>
          <a:noFill/>
          <a:ln w="9525">
            <a:noFill/>
            <a:miter lim="800000"/>
            <a:headEnd/>
            <a:tailEnd/>
          </a:ln>
        </p:spPr>
      </p:pic>
      <p:pic>
        <p:nvPicPr>
          <p:cNvPr id="10" name="Picture 9" descr="http://www.epld2.com/teams/Collin%20Tavi.jpg"/>
          <p:cNvPicPr/>
          <p:nvPr/>
        </p:nvPicPr>
        <p:blipFill>
          <a:blip r:embed="rId6" cstate="print">
            <a:grayscl/>
          </a:blip>
          <a:srcRect/>
          <a:stretch>
            <a:fillRect/>
          </a:stretch>
        </p:blipFill>
        <p:spPr bwMode="auto">
          <a:xfrm>
            <a:off x="0" y="4191001"/>
            <a:ext cx="1447799" cy="1447800"/>
          </a:xfrm>
          <a:prstGeom prst="rect">
            <a:avLst/>
          </a:prstGeom>
          <a:noFill/>
          <a:ln w="9525">
            <a:noFill/>
            <a:miter lim="800000"/>
            <a:headEnd/>
            <a:tailEnd/>
          </a:ln>
        </p:spPr>
      </p:pic>
      <p:pic>
        <p:nvPicPr>
          <p:cNvPr id="20" name="Content Placeholder 6" descr="http://www.epld2.com/teams/Jennifer%20Kalpokas-Doan.jpg"/>
          <p:cNvPicPr>
            <a:picLocks/>
          </p:cNvPicPr>
          <p:nvPr/>
        </p:nvPicPr>
        <p:blipFill>
          <a:blip r:embed="rId3" cstate="print">
            <a:grayscl/>
          </a:blip>
          <a:srcRect/>
          <a:stretch>
            <a:fillRect/>
          </a:stretch>
        </p:blipFill>
        <p:spPr bwMode="auto">
          <a:xfrm>
            <a:off x="7696201" y="2590800"/>
            <a:ext cx="1371600" cy="1752600"/>
          </a:xfrm>
          <a:prstGeom prst="rect">
            <a:avLst/>
          </a:prstGeom>
          <a:noFill/>
          <a:ln w="9525">
            <a:noFill/>
            <a:miter lim="800000"/>
            <a:headEnd/>
            <a:tailEnd/>
          </a:ln>
        </p:spPr>
      </p:pic>
      <p:pic>
        <p:nvPicPr>
          <p:cNvPr id="21" name="Picture 20" descr="http://www.epld2.com/teams/lazarus%20kenny.jpg"/>
          <p:cNvPicPr/>
          <p:nvPr/>
        </p:nvPicPr>
        <p:blipFill>
          <a:blip r:embed="rId4" cstate="print">
            <a:grayscl/>
          </a:blip>
          <a:srcRect/>
          <a:stretch>
            <a:fillRect/>
          </a:stretch>
        </p:blipFill>
        <p:spPr bwMode="auto">
          <a:xfrm>
            <a:off x="7696201" y="1219200"/>
            <a:ext cx="1407478" cy="1415415"/>
          </a:xfrm>
          <a:prstGeom prst="rect">
            <a:avLst/>
          </a:prstGeom>
          <a:noFill/>
          <a:ln w="9525">
            <a:noFill/>
            <a:miter lim="800000"/>
            <a:headEnd/>
            <a:tailEnd/>
          </a:ln>
        </p:spPr>
      </p:pic>
      <p:pic>
        <p:nvPicPr>
          <p:cNvPr id="22" name="Picture 21" descr="http://www.epld2.com/teams/Samuel%20Seiragi.jpg"/>
          <p:cNvPicPr/>
          <p:nvPr/>
        </p:nvPicPr>
        <p:blipFill>
          <a:blip r:embed="rId5" cstate="print">
            <a:grayscl/>
          </a:blip>
          <a:srcRect/>
          <a:stretch>
            <a:fillRect/>
          </a:stretch>
        </p:blipFill>
        <p:spPr bwMode="auto">
          <a:xfrm>
            <a:off x="7696201" y="5638800"/>
            <a:ext cx="1447800" cy="1219200"/>
          </a:xfrm>
          <a:prstGeom prst="rect">
            <a:avLst/>
          </a:prstGeom>
          <a:noFill/>
          <a:ln w="9525">
            <a:noFill/>
            <a:miter lim="800000"/>
            <a:headEnd/>
            <a:tailEnd/>
          </a:ln>
        </p:spPr>
      </p:pic>
      <p:pic>
        <p:nvPicPr>
          <p:cNvPr id="23" name="Picture 22" descr="http://www.epld2.com/teams/Collin%20Tavi.jpg"/>
          <p:cNvPicPr/>
          <p:nvPr/>
        </p:nvPicPr>
        <p:blipFill>
          <a:blip r:embed="rId6" cstate="print">
            <a:grayscl/>
          </a:blip>
          <a:srcRect/>
          <a:stretch>
            <a:fillRect/>
          </a:stretch>
        </p:blipFill>
        <p:spPr bwMode="auto">
          <a:xfrm>
            <a:off x="7696201" y="4191001"/>
            <a:ext cx="1447799" cy="1447800"/>
          </a:xfrm>
          <a:prstGeom prst="rect">
            <a:avLst/>
          </a:prstGeom>
          <a:noFill/>
          <a:ln w="9525">
            <a:noFill/>
            <a:miter lim="800000"/>
            <a:headEnd/>
            <a:tailEnd/>
          </a:ln>
        </p:spPr>
      </p:pic>
      <p:sp>
        <p:nvSpPr>
          <p:cNvPr id="2" name="Title 1"/>
          <p:cNvSpPr>
            <a:spLocks noGrp="1"/>
          </p:cNvSpPr>
          <p:nvPr>
            <p:ph type="title"/>
          </p:nvPr>
        </p:nvSpPr>
        <p:spPr>
          <a:xfrm>
            <a:off x="457200" y="274638"/>
            <a:ext cx="8229600" cy="868362"/>
          </a:xfrm>
        </p:spPr>
        <p:txBody>
          <a:bodyPr/>
          <a:lstStyle/>
          <a:p>
            <a:r>
              <a:rPr lang="en-AU" dirty="0" smtClean="0"/>
              <a:t>OUR MISSION </a:t>
            </a:r>
            <a:endParaRPr lang="en-AU" dirty="0"/>
          </a:p>
        </p:txBody>
      </p:sp>
      <p:sp>
        <p:nvSpPr>
          <p:cNvPr id="12" name="Rectangle 11"/>
          <p:cNvSpPr/>
          <p:nvPr/>
        </p:nvSpPr>
        <p:spPr>
          <a:xfrm>
            <a:off x="1524000" y="1143000"/>
            <a:ext cx="6019800" cy="5016758"/>
          </a:xfrm>
          <a:prstGeom prst="rect">
            <a:avLst/>
          </a:prstGeom>
        </p:spPr>
        <p:txBody>
          <a:bodyPr wrap="square">
            <a:spAutoFit/>
          </a:bodyPr>
          <a:lstStyle/>
          <a:p>
            <a:pPr>
              <a:buNone/>
            </a:pPr>
            <a:r>
              <a:rPr lang="en-US" sz="3200" dirty="0" smtClean="0"/>
              <a:t>Leadership Vanuatu aims to create a network of emerging leaders who are empowered and  passionate to address leadership challenges in Vanuatu and in so doing contribute to equitable</a:t>
            </a:r>
          </a:p>
          <a:p>
            <a:pPr>
              <a:buNone/>
            </a:pPr>
            <a:r>
              <a:rPr lang="en-US" sz="3200" dirty="0" smtClean="0"/>
              <a:t>economic, political, social, environmental and cultural development at the community, </a:t>
            </a:r>
          </a:p>
          <a:p>
            <a:pPr>
              <a:buNone/>
            </a:pPr>
            <a:r>
              <a:rPr lang="en-US" sz="3200" dirty="0" smtClean="0"/>
              <a:t>provincial and national level. </a:t>
            </a:r>
            <a:endParaRPr lang="en-AU" sz="3200" dirty="0" smtClean="0"/>
          </a:p>
        </p:txBody>
      </p:sp>
      <p:sp>
        <p:nvSpPr>
          <p:cNvPr id="13" name="TextBox 12"/>
          <p:cNvSpPr txBox="1"/>
          <p:nvPr/>
        </p:nvSpPr>
        <p:spPr>
          <a:xfrm>
            <a:off x="7086600" y="6629400"/>
            <a:ext cx="2057400" cy="276999"/>
          </a:xfrm>
          <a:prstGeom prst="rect">
            <a:avLst/>
          </a:prstGeom>
          <a:noFill/>
        </p:spPr>
        <p:txBody>
          <a:bodyPr wrap="square" rtlCol="0">
            <a:spAutoFit/>
          </a:bodyPr>
          <a:lstStyle/>
          <a:p>
            <a:r>
              <a:rPr lang="en-US" sz="1200" dirty="0" smtClean="0"/>
              <a:t>Photo Source- EPLD website </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
            </a:r>
            <a:br>
              <a:rPr lang="en-US" b="1" dirty="0" smtClean="0"/>
            </a:br>
            <a:r>
              <a:rPr lang="en-US" b="1" dirty="0" smtClean="0"/>
              <a:t>OUR STRATEGIC OBJECTIVES</a:t>
            </a:r>
            <a:r>
              <a:rPr lang="en-AU" dirty="0" smtClean="0"/>
              <a:t/>
            </a:r>
            <a:br>
              <a:rPr lang="en-AU" dirty="0" smtClean="0"/>
            </a:br>
            <a:endParaRPr lang="en-AU" dirty="0"/>
          </a:p>
        </p:txBody>
      </p:sp>
      <p:sp>
        <p:nvSpPr>
          <p:cNvPr id="7" name="Oval 6"/>
          <p:cNvSpPr/>
          <p:nvPr/>
        </p:nvSpPr>
        <p:spPr>
          <a:xfrm>
            <a:off x="381000" y="1752600"/>
            <a:ext cx="2362200" cy="34290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1- Leadership dialogue for change </a:t>
            </a:r>
            <a:endParaRPr lang="en-AU" sz="2400" dirty="0"/>
          </a:p>
        </p:txBody>
      </p:sp>
      <p:sp>
        <p:nvSpPr>
          <p:cNvPr id="8" name="Oval 7"/>
          <p:cNvSpPr/>
          <p:nvPr/>
        </p:nvSpPr>
        <p:spPr>
          <a:xfrm>
            <a:off x="3124200" y="1676400"/>
            <a:ext cx="2438400" cy="34290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2- Developing emergent leaders</a:t>
            </a:r>
            <a:endParaRPr lang="en-AU" sz="2400" dirty="0"/>
          </a:p>
        </p:txBody>
      </p:sp>
      <p:sp>
        <p:nvSpPr>
          <p:cNvPr id="9" name="Oval 8"/>
          <p:cNvSpPr/>
          <p:nvPr/>
        </p:nvSpPr>
        <p:spPr>
          <a:xfrm>
            <a:off x="5791200" y="1828800"/>
            <a:ext cx="2514600" cy="33528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3- </a:t>
            </a:r>
          </a:p>
          <a:p>
            <a:pPr algn="ctr"/>
            <a:r>
              <a:rPr lang="en-US" sz="2400" dirty="0" smtClean="0"/>
              <a:t>Building active citizens</a:t>
            </a:r>
            <a:endParaRPr lang="en-A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OUR STRATEGIC OBJECTIVES Cont---</a:t>
            </a:r>
            <a:r>
              <a:rPr lang="en-AU" dirty="0" smtClean="0"/>
              <a:t/>
            </a:r>
            <a:br>
              <a:rPr lang="en-AU" dirty="0" smtClean="0"/>
            </a:br>
            <a:endParaRPr lang="en-AU" dirty="0"/>
          </a:p>
        </p:txBody>
      </p:sp>
      <p:sp>
        <p:nvSpPr>
          <p:cNvPr id="7" name="Oval 6"/>
          <p:cNvSpPr/>
          <p:nvPr/>
        </p:nvSpPr>
        <p:spPr>
          <a:xfrm>
            <a:off x="381000" y="1981200"/>
            <a:ext cx="2362200" cy="32004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1- Leadership dialogue for change </a:t>
            </a:r>
            <a:endParaRPr lang="en-AU" sz="2400" dirty="0"/>
          </a:p>
        </p:txBody>
      </p:sp>
      <p:sp>
        <p:nvSpPr>
          <p:cNvPr id="8" name="Rectangle 7"/>
          <p:cNvSpPr/>
          <p:nvPr/>
        </p:nvSpPr>
        <p:spPr>
          <a:xfrm>
            <a:off x="4343400" y="2133600"/>
            <a:ext cx="4343400" cy="2819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create an enabling environment for good leadership through promoting regular, dynamic and inclusive leadership dialogue which identifies a common understanding of what good leadership is in Vanuatu, advocates for accountability mechanisms to be strengthened/put in place and provides a route for direct dialogue between leaders and citizens. </a:t>
            </a:r>
            <a:endParaRPr lang="en-AU" dirty="0"/>
          </a:p>
        </p:txBody>
      </p:sp>
      <p:sp>
        <p:nvSpPr>
          <p:cNvPr id="9" name="Right Arrow 8"/>
          <p:cNvSpPr/>
          <p:nvPr/>
        </p:nvSpPr>
        <p:spPr>
          <a:xfrm>
            <a:off x="2819400" y="3352800"/>
            <a:ext cx="1295400"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OUR STRATEGIC OBJECTIVES Cont---</a:t>
            </a:r>
            <a:endParaRPr lang="en-AU" dirty="0"/>
          </a:p>
        </p:txBody>
      </p:sp>
      <p:sp>
        <p:nvSpPr>
          <p:cNvPr id="7" name="Oval 6"/>
          <p:cNvSpPr/>
          <p:nvPr/>
        </p:nvSpPr>
        <p:spPr>
          <a:xfrm>
            <a:off x="381000" y="1981200"/>
            <a:ext cx="2362200" cy="3200400"/>
          </a:xfrm>
          <a:prstGeom prst="ellips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2- Developing emergent leaders</a:t>
            </a:r>
            <a:endParaRPr lang="en-AU" sz="2400" dirty="0"/>
          </a:p>
        </p:txBody>
      </p:sp>
      <p:sp>
        <p:nvSpPr>
          <p:cNvPr id="8" name="Rectangle 7"/>
          <p:cNvSpPr/>
          <p:nvPr/>
        </p:nvSpPr>
        <p:spPr>
          <a:xfrm>
            <a:off x="4343400" y="2133600"/>
            <a:ext cx="4343400" cy="2819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To create a diverse, dynamic, high capacity next generation of leaders with sound leadership values and a commitment to accountability and transparency through identifying emerging leaders and supporting them in their development. </a:t>
            </a:r>
            <a:endParaRPr lang="en-AU" dirty="0"/>
          </a:p>
        </p:txBody>
      </p:sp>
      <p:sp>
        <p:nvSpPr>
          <p:cNvPr id="9" name="Right Arrow 8"/>
          <p:cNvSpPr/>
          <p:nvPr/>
        </p:nvSpPr>
        <p:spPr>
          <a:xfrm>
            <a:off x="2819400" y="3352800"/>
            <a:ext cx="1295400" cy="6858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1371</TotalTime>
  <Words>1032</Words>
  <Application>Microsoft Office PowerPoint</Application>
  <PresentationFormat>On-screen Show (4:3)</PresentationFormat>
  <Paragraphs>88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Leadership Vanuatu (LV)</vt:lpstr>
      <vt:lpstr>OVERVIEW</vt:lpstr>
      <vt:lpstr>What is Leadership Vanuatu (LV)</vt:lpstr>
      <vt:lpstr>OUR VISION</vt:lpstr>
      <vt:lpstr>OUR VISION  Cont…</vt:lpstr>
      <vt:lpstr>OUR MISSION </vt:lpstr>
      <vt:lpstr> OUR STRATEGIC OBJECTIVES </vt:lpstr>
      <vt:lpstr>OUR STRATEGIC OBJECTIVES Cont--- </vt:lpstr>
      <vt:lpstr>OUR STRATEGIC OBJECTIVES Cont---</vt:lpstr>
      <vt:lpstr>OUR STRATEGIC OBJECTIVES Cont---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Vanuatu</dc:title>
  <dc:creator>Nelly</dc:creator>
  <cp:lastModifiedBy>nellyw</cp:lastModifiedBy>
  <cp:revision>79</cp:revision>
  <dcterms:created xsi:type="dcterms:W3CDTF">2006-08-16T00:00:00Z</dcterms:created>
  <dcterms:modified xsi:type="dcterms:W3CDTF">2013-09-08T21:39:14Z</dcterms:modified>
</cp:coreProperties>
</file>